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0"/>
  </p:notesMasterIdLst>
  <p:handoutMasterIdLst>
    <p:handoutMasterId r:id="rId21"/>
  </p:handoutMasterIdLst>
  <p:sldIdLst>
    <p:sldId id="338" r:id="rId5"/>
    <p:sldId id="333" r:id="rId6"/>
    <p:sldId id="339" r:id="rId7"/>
    <p:sldId id="348" r:id="rId8"/>
    <p:sldId id="347" r:id="rId9"/>
    <p:sldId id="349" r:id="rId10"/>
    <p:sldId id="350" r:id="rId11"/>
    <p:sldId id="355" r:id="rId12"/>
    <p:sldId id="351" r:id="rId13"/>
    <p:sldId id="356" r:id="rId14"/>
    <p:sldId id="352" r:id="rId15"/>
    <p:sldId id="353" r:id="rId16"/>
    <p:sldId id="354" r:id="rId17"/>
    <p:sldId id="358" r:id="rId18"/>
    <p:sldId id="3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3507"/>
  </p:normalViewPr>
  <p:slideViewPr>
    <p:cSldViewPr snapToGrid="0">
      <p:cViewPr varScale="1">
        <p:scale>
          <a:sx n="101" d="100"/>
          <a:sy n="101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38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8916B-8145-4DD4-A4F0-4944307B2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68C6-14E0-456B-8627-6ED3D5EA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7BDEB-D08A-4BCC-82C3-65677B6346BB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B6480-DE26-42CA-B861-D6EFA45FC7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B9B3-0030-40C0-AFA9-FACA7EA51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F12C2-4DB0-4437-81E7-A0C89F24A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9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82BB-4E27-4552-8EE4-33C8EF731305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442E7-1E35-4707-8504-AE37222ED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0" y="3085764"/>
            <a:ext cx="10993550" cy="333814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688E5B1-4139-AD48-BA45-9CE6A55A1ED0}"/>
              </a:ext>
            </a:extLst>
          </p:cNvPr>
          <p:cNvSpPr/>
          <p:nvPr userDrawn="1"/>
        </p:nvSpPr>
        <p:spPr>
          <a:xfrm>
            <a:off x="109259" y="456433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60596E6-4DE9-A746-9D39-94401D2B4645}"/>
              </a:ext>
            </a:extLst>
          </p:cNvPr>
          <p:cNvSpPr/>
          <p:nvPr userDrawn="1"/>
        </p:nvSpPr>
        <p:spPr>
          <a:xfrm rot="16200000">
            <a:off x="3619401" y="2402840"/>
            <a:ext cx="1270001" cy="12701"/>
          </a:xfrm>
          <a:prstGeom prst="rect">
            <a:avLst/>
          </a:prstGeom>
          <a:solidFill>
            <a:srgbClr val="11111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FCD294-AF1C-5E4C-A4DA-80CFCFA430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38" y="917461"/>
            <a:ext cx="2205037" cy="4989627"/>
          </a:xfrm>
          <a:custGeom>
            <a:avLst/>
            <a:gdLst>
              <a:gd name="connsiteX0" fmla="*/ 0 w 2205037"/>
              <a:gd name="connsiteY0" fmla="*/ 0 h 4989627"/>
              <a:gd name="connsiteX1" fmla="*/ 2205037 w 2205037"/>
              <a:gd name="connsiteY1" fmla="*/ 0 h 4989627"/>
              <a:gd name="connsiteX2" fmla="*/ 2205037 w 2205037"/>
              <a:gd name="connsiteY2" fmla="*/ 4989627 h 4989627"/>
              <a:gd name="connsiteX3" fmla="*/ 0 w 2205037"/>
              <a:gd name="connsiteY3" fmla="*/ 4989627 h 4989627"/>
              <a:gd name="connsiteX4" fmla="*/ 0 w 2205037"/>
              <a:gd name="connsiteY4" fmla="*/ 4286290 h 4989627"/>
              <a:gd name="connsiteX5" fmla="*/ 809319 w 2205037"/>
              <a:gd name="connsiteY5" fmla="*/ 4286290 h 4989627"/>
              <a:gd name="connsiteX6" fmla="*/ 809319 w 2205037"/>
              <a:gd name="connsiteY6" fmla="*/ 3905289 h 4989627"/>
              <a:gd name="connsiteX7" fmla="*/ 0 w 2205037"/>
              <a:gd name="connsiteY7" fmla="*/ 3905289 h 49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37" h="4989627">
                <a:moveTo>
                  <a:pt x="0" y="0"/>
                </a:moveTo>
                <a:lnTo>
                  <a:pt x="2205037" y="0"/>
                </a:lnTo>
                <a:lnTo>
                  <a:pt x="2205037" y="4989627"/>
                </a:lnTo>
                <a:lnTo>
                  <a:pt x="0" y="4989627"/>
                </a:lnTo>
                <a:lnTo>
                  <a:pt x="0" y="4286290"/>
                </a:lnTo>
                <a:lnTo>
                  <a:pt x="809319" y="4286290"/>
                </a:lnTo>
                <a:lnTo>
                  <a:pt x="809319" y="3905289"/>
                </a:lnTo>
                <a:lnTo>
                  <a:pt x="0" y="390528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DF2123-85B2-F547-8D7A-F0273E1E9E85}"/>
              </a:ext>
            </a:extLst>
          </p:cNvPr>
          <p:cNvSpPr/>
          <p:nvPr userDrawn="1"/>
        </p:nvSpPr>
        <p:spPr>
          <a:xfrm>
            <a:off x="764089" y="482459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1DA15C9-6722-0B47-897A-7DC9AED35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8051" y="2945525"/>
            <a:ext cx="294549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FFB748F-E999-9A4B-B9D8-B6E1C2AE01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05688" y="2005013"/>
            <a:ext cx="4510087" cy="402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2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laceholder.jpg">
            <a:extLst>
              <a:ext uri="{FF2B5EF4-FFF2-40B4-BE49-F238E27FC236}">
                <a16:creationId xmlns:a16="http://schemas.microsoft.com/office/drawing/2014/main" id="{D447DA2F-5DA0-834C-9AFA-DC4F7B4EC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308" y="717550"/>
            <a:ext cx="2063601" cy="4953001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92654E-1088-3C42-A573-2CBF48FA3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457" y="3168650"/>
            <a:ext cx="3367194" cy="3689350"/>
          </a:xfrm>
          <a:custGeom>
            <a:avLst/>
            <a:gdLst>
              <a:gd name="connsiteX0" fmla="*/ 0 w 3367194"/>
              <a:gd name="connsiteY0" fmla="*/ 0 h 3689350"/>
              <a:gd name="connsiteX1" fmla="*/ 3367194 w 3367194"/>
              <a:gd name="connsiteY1" fmla="*/ 0 h 3689350"/>
              <a:gd name="connsiteX2" fmla="*/ 3367194 w 3367194"/>
              <a:gd name="connsiteY2" fmla="*/ 3689350 h 3689350"/>
              <a:gd name="connsiteX3" fmla="*/ 0 w 3367194"/>
              <a:gd name="connsiteY3" fmla="*/ 3689350 h 3689350"/>
              <a:gd name="connsiteX4" fmla="*/ 0 w 3367194"/>
              <a:gd name="connsiteY4" fmla="*/ 2035101 h 3689350"/>
              <a:gd name="connsiteX5" fmla="*/ 508000 w 3367194"/>
              <a:gd name="connsiteY5" fmla="*/ 2035101 h 3689350"/>
              <a:gd name="connsiteX6" fmla="*/ 508000 w 3367194"/>
              <a:gd name="connsiteY6" fmla="*/ 1654100 h 3689350"/>
              <a:gd name="connsiteX7" fmla="*/ 0 w 3367194"/>
              <a:gd name="connsiteY7" fmla="*/ 1654100 h 36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7194" h="3689350">
                <a:moveTo>
                  <a:pt x="0" y="0"/>
                </a:moveTo>
                <a:lnTo>
                  <a:pt x="3367194" y="0"/>
                </a:lnTo>
                <a:lnTo>
                  <a:pt x="3367194" y="3689350"/>
                </a:lnTo>
                <a:lnTo>
                  <a:pt x="0" y="3689350"/>
                </a:lnTo>
                <a:lnTo>
                  <a:pt x="0" y="2035101"/>
                </a:lnTo>
                <a:lnTo>
                  <a:pt x="508000" y="2035101"/>
                </a:lnTo>
                <a:lnTo>
                  <a:pt x="508000" y="1654100"/>
                </a:lnTo>
                <a:lnTo>
                  <a:pt x="0" y="16541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laceholder.jpg">
            <a:extLst>
              <a:ext uri="{FF2B5EF4-FFF2-40B4-BE49-F238E27FC236}">
                <a16:creationId xmlns:a16="http://schemas.microsoft.com/office/drawing/2014/main" id="{098C8554-580A-2442-9906-28A71B624A6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4457" y="0"/>
            <a:ext cx="3367194" cy="2667000"/>
          </a:xfrm>
          <a:prstGeom prst="rect">
            <a:avLst/>
          </a:prstGeom>
          <a:solidFill>
            <a:schemeClr val="tx2"/>
          </a:solidFill>
        </p:spPr>
        <p:txBody>
          <a:bodyPr lIns="91439" tIns="45719" rIns="91439" bIns="45719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DD41584-4B5C-2B41-B712-6810C565BC56}"/>
              </a:ext>
            </a:extLst>
          </p:cNvPr>
          <p:cNvSpPr/>
          <p:nvPr userDrawn="1"/>
        </p:nvSpPr>
        <p:spPr>
          <a:xfrm>
            <a:off x="766456" y="4822750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FE255A-D792-824C-B7BD-0F53CCBE9393}"/>
              </a:ext>
            </a:extLst>
          </p:cNvPr>
          <p:cNvSpPr/>
          <p:nvPr userDrawn="1"/>
        </p:nvSpPr>
        <p:spPr>
          <a:xfrm>
            <a:off x="9493307" y="29019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5F7BCC5-255A-E040-9CB6-55FC42CEBF16}"/>
              </a:ext>
            </a:extLst>
          </p:cNvPr>
          <p:cNvSpPr/>
          <p:nvPr userDrawn="1"/>
        </p:nvSpPr>
        <p:spPr>
          <a:xfrm rot="16200000">
            <a:off x="3519629" y="227330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15DDBE-BC7A-D046-BEA1-79A44722B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484" y="3486000"/>
            <a:ext cx="3658324" cy="1613201"/>
          </a:xfrm>
        </p:spPr>
        <p:txBody>
          <a:bodyPr lIns="0" tIns="0" rIns="0" bIns="0" anchor="ctr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26791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BDBD8F-0811-E743-8D29-95FBA6111DCA}"/>
              </a:ext>
            </a:extLst>
          </p:cNvPr>
          <p:cNvSpPr/>
          <p:nvPr userDrawn="1"/>
        </p:nvSpPr>
        <p:spPr>
          <a:xfrm>
            <a:off x="5216208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97983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4673599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16689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4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9E887ACE-210F-4A8A-A033-E24FD239D1BB}"/>
              </a:ext>
            </a:extLst>
          </p:cNvPr>
          <p:cNvSpPr/>
          <p:nvPr userDrawn="1"/>
        </p:nvSpPr>
        <p:spPr>
          <a:xfrm>
            <a:off x="0" y="-1"/>
            <a:ext cx="6975793" cy="685800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63095-8E7E-6049-8528-84CCDFA93A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225" y="878177"/>
            <a:ext cx="5341775" cy="5251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D8F780B-398B-314B-87F1-35307B42F72E}"/>
              </a:ext>
            </a:extLst>
          </p:cNvPr>
          <p:cNvSpPr/>
          <p:nvPr userDrawn="1"/>
        </p:nvSpPr>
        <p:spPr>
          <a:xfrm rot="16200000">
            <a:off x="7326450" y="2940050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noProof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EE7A36-F988-7C4A-A854-1D7E6E70D021}"/>
              </a:ext>
            </a:extLst>
          </p:cNvPr>
          <p:cNvSpPr/>
          <p:nvPr userDrawn="1"/>
        </p:nvSpPr>
        <p:spPr>
          <a:xfrm>
            <a:off x="6482401" y="604043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9BAFF7-5B8A-F446-87E9-6B4851CCF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5099" y="4035869"/>
            <a:ext cx="3658324" cy="1613201"/>
          </a:xfrm>
        </p:spPr>
        <p:txBody>
          <a:bodyPr lIns="0" tIns="0" rIns="0" bIns="0"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1800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2/11/2021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4D9A4-C8E3-4644-9D63-86142FA59A02}"/>
              </a:ext>
            </a:extLst>
          </p:cNvPr>
          <p:cNvSpPr/>
          <p:nvPr userDrawn="1"/>
        </p:nvSpPr>
        <p:spPr>
          <a:xfrm>
            <a:off x="952500" y="952500"/>
            <a:ext cx="10287000" cy="4953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47AEE3-4D24-FE4F-BC8C-1050F33A970F}"/>
              </a:ext>
            </a:extLst>
          </p:cNvPr>
          <p:cNvSpPr/>
          <p:nvPr userDrawn="1"/>
        </p:nvSpPr>
        <p:spPr>
          <a:xfrm rot="16200000">
            <a:off x="5454650" y="1104900"/>
            <a:ext cx="1270000" cy="127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45386C-7F1B-4D47-959C-DE1A73B407E7}"/>
              </a:ext>
            </a:extLst>
          </p:cNvPr>
          <p:cNvSpPr/>
          <p:nvPr userDrawn="1"/>
        </p:nvSpPr>
        <p:spPr>
          <a:xfrm>
            <a:off x="431799" y="136524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1C5AC5-B8E6-EC4F-8CB9-43E091C422EF}"/>
              </a:ext>
            </a:extLst>
          </p:cNvPr>
          <p:cNvSpPr/>
          <p:nvPr userDrawn="1"/>
        </p:nvSpPr>
        <p:spPr>
          <a:xfrm>
            <a:off x="10731499" y="506537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ACFFFD-2D44-B943-8B58-CC9B764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567" y="3019274"/>
            <a:ext cx="9304867" cy="1613201"/>
          </a:xfrm>
        </p:spPr>
        <p:txBody>
          <a:bodyPr lIns="0" tIns="0" rIns="0" bIns="0" anchor="ctr">
            <a:normAutofit/>
          </a:bodyPr>
          <a:lstStyle>
            <a:lvl1pPr algn="ctr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8E96E8CE-45C0-D643-B7F3-08C20CF5F7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37501" y="2348318"/>
            <a:ext cx="3316999" cy="26937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26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70F810B-4DED-A045-A1D2-7605E821997B}"/>
              </a:ext>
            </a:extLst>
          </p:cNvPr>
          <p:cNvSpPr/>
          <p:nvPr userDrawn="1"/>
        </p:nvSpPr>
        <p:spPr>
          <a:xfrm>
            <a:off x="0" y="4735651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94DD3B-943C-8740-A545-0DA0E5FD25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632" y="4651968"/>
            <a:ext cx="3658324" cy="997102"/>
          </a:xfrm>
        </p:spPr>
        <p:txBody>
          <a:bodyPr lIns="0" tIns="0" rIns="0" bIns="0"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3D5DD3F-FCDF-5945-9321-0FABA0771516}"/>
              </a:ext>
            </a:extLst>
          </p:cNvPr>
          <p:cNvSpPr/>
          <p:nvPr userDrawn="1"/>
        </p:nvSpPr>
        <p:spPr>
          <a:xfrm rot="16200000">
            <a:off x="5467350" y="2065417"/>
            <a:ext cx="1270000" cy="12701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0433FF"/>
              </a:solidFill>
              <a:latin typeface="Helvetica Light"/>
              <a:sym typeface="Helvetica Light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B8877488-477F-0041-88BE-F780F1C66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6172" y="0"/>
            <a:ext cx="4994803" cy="685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31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2/11/2021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7320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noProof="0" smtClean="0"/>
              <a:t>2/11/2021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640E59D-783A-C149-B212-716E0C4FE00D}"/>
              </a:ext>
            </a:extLst>
          </p:cNvPr>
          <p:cNvSpPr/>
          <p:nvPr userDrawn="1"/>
        </p:nvSpPr>
        <p:spPr>
          <a:xfrm rot="5400000">
            <a:off x="1660484" y="1257302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9C988F-F5FE-BA4D-BDC5-02CCC5D68F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00" y="520700"/>
            <a:ext cx="4743450" cy="5816600"/>
          </a:xfrm>
          <a:custGeom>
            <a:avLst/>
            <a:gdLst>
              <a:gd name="connsiteX0" fmla="*/ 0 w 4743450"/>
              <a:gd name="connsiteY0" fmla="*/ 0 h 5816600"/>
              <a:gd name="connsiteX1" fmla="*/ 4743450 w 4743450"/>
              <a:gd name="connsiteY1" fmla="*/ 0 h 5816600"/>
              <a:gd name="connsiteX2" fmla="*/ 4743450 w 4743450"/>
              <a:gd name="connsiteY2" fmla="*/ 285838 h 5816600"/>
              <a:gd name="connsiteX3" fmla="*/ 4406308 w 4743450"/>
              <a:gd name="connsiteY3" fmla="*/ 285838 h 5816600"/>
              <a:gd name="connsiteX4" fmla="*/ 4406308 w 4743450"/>
              <a:gd name="connsiteY4" fmla="*/ 666839 h 5816600"/>
              <a:gd name="connsiteX5" fmla="*/ 4743450 w 4743450"/>
              <a:gd name="connsiteY5" fmla="*/ 666839 h 5816600"/>
              <a:gd name="connsiteX6" fmla="*/ 4743450 w 4743450"/>
              <a:gd name="connsiteY6" fmla="*/ 5816600 h 5816600"/>
              <a:gd name="connsiteX7" fmla="*/ 0 w 4743450"/>
              <a:gd name="connsiteY7" fmla="*/ 5816600 h 581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3450" h="5816600">
                <a:moveTo>
                  <a:pt x="0" y="0"/>
                </a:moveTo>
                <a:lnTo>
                  <a:pt x="4743450" y="0"/>
                </a:lnTo>
                <a:lnTo>
                  <a:pt x="4743450" y="285838"/>
                </a:lnTo>
                <a:lnTo>
                  <a:pt x="4406308" y="285838"/>
                </a:lnTo>
                <a:lnTo>
                  <a:pt x="4406308" y="666839"/>
                </a:lnTo>
                <a:lnTo>
                  <a:pt x="4743450" y="666839"/>
                </a:lnTo>
                <a:lnTo>
                  <a:pt x="4743450" y="5816600"/>
                </a:lnTo>
                <a:lnTo>
                  <a:pt x="0" y="58166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E3F3D93-DB12-4C41-A747-8781702C120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C315ED-F22B-A649-80D5-44A63CE74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2156"/>
            <a:ext cx="6096000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6C881-74AA-8944-AD6A-BA0821ECDCA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443038"/>
            <a:ext cx="5514975" cy="4894262"/>
          </a:xfrm>
        </p:spPr>
        <p:txBody>
          <a:bodyPr/>
          <a:lstStyle>
            <a:lvl1pPr>
              <a:spcBef>
                <a:spcPts val="1000"/>
              </a:spcBef>
              <a:spcAft>
                <a:spcPts val="1500"/>
              </a:spcAft>
              <a:defRPr/>
            </a:lvl1pPr>
            <a:lvl2pPr>
              <a:spcBef>
                <a:spcPts val="1000"/>
              </a:spcBef>
              <a:spcAft>
                <a:spcPts val="1500"/>
              </a:spcAft>
              <a:defRPr/>
            </a:lvl2pPr>
            <a:lvl3pPr>
              <a:spcBef>
                <a:spcPts val="1000"/>
              </a:spcBef>
              <a:spcAft>
                <a:spcPts val="1500"/>
              </a:spcAft>
              <a:defRPr/>
            </a:lvl3pPr>
            <a:lvl4pPr>
              <a:spcBef>
                <a:spcPts val="1000"/>
              </a:spcBef>
              <a:spcAft>
                <a:spcPts val="1500"/>
              </a:spcAft>
              <a:defRPr/>
            </a:lvl4pPr>
            <a:lvl5pPr>
              <a:spcBef>
                <a:spcPts val="1000"/>
              </a:spcBef>
              <a:spcAft>
                <a:spcPts val="1500"/>
              </a:spcAft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8660979-B6F8-480C-AAC7-48903CC3ECFC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90CC524-3900-1041-BDBF-D0ABD37D8E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806538 h 6858000"/>
              <a:gd name="connsiteX3" fmla="*/ 4952408 w 5524500"/>
              <a:gd name="connsiteY3" fmla="*/ 806538 h 6858000"/>
              <a:gd name="connsiteX4" fmla="*/ 4952408 w 5524500"/>
              <a:gd name="connsiteY4" fmla="*/ 1187539 h 6858000"/>
              <a:gd name="connsiteX5" fmla="*/ 5524500 w 5524500"/>
              <a:gd name="connsiteY5" fmla="*/ 1187539 h 6858000"/>
              <a:gd name="connsiteX6" fmla="*/ 5524500 w 5524500"/>
              <a:gd name="connsiteY6" fmla="*/ 6858000 h 6858000"/>
              <a:gd name="connsiteX7" fmla="*/ 0 w 55245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806538"/>
                </a:lnTo>
                <a:lnTo>
                  <a:pt x="4952408" y="806538"/>
                </a:lnTo>
                <a:lnTo>
                  <a:pt x="4952408" y="1187539"/>
                </a:lnTo>
                <a:lnTo>
                  <a:pt x="5524500" y="1187539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592" y="1890876"/>
            <a:ext cx="5387215" cy="4084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9B377-6CF8-9E4B-8973-3F8057D7D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592" y="702156"/>
            <a:ext cx="5387215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11F091D-EBC7-D743-82DA-0E177FD421D4}"/>
              </a:ext>
            </a:extLst>
          </p:cNvPr>
          <p:cNvSpPr/>
          <p:nvPr userDrawn="1"/>
        </p:nvSpPr>
        <p:spPr>
          <a:xfrm>
            <a:off x="4952408" y="806538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83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81191" y="5141974"/>
            <a:ext cx="11029615" cy="12588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C1E635-F6E7-F248-9B85-120581E81180}"/>
              </a:ext>
            </a:extLst>
          </p:cNvPr>
          <p:cNvSpPr/>
          <p:nvPr userDrawn="1"/>
        </p:nvSpPr>
        <p:spPr>
          <a:xfrm>
            <a:off x="109259" y="5552029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3599" y="1956391"/>
            <a:ext cx="6917210" cy="446752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5DA6C-B626-714A-8BBC-6FDDB6BE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B4D55A-70C8-E04B-B7E3-3355A1131891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2847885"/>
            <a:ext cx="4757482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23046"/>
            <a:ext cx="4757479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04002" y="2847886"/>
            <a:ext cx="4757483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8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4001" y="3523046"/>
            <a:ext cx="4757484" cy="2131499"/>
          </a:xfr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A278B-C101-7F4E-B11A-7B91B0C8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E5F6035-AACE-6847-8AF4-EB3C4D79EE95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4FC0-3771-6041-9E7C-1C624C85A803}"/>
              </a:ext>
            </a:extLst>
          </p:cNvPr>
          <p:cNvGrpSpPr/>
          <p:nvPr userDrawn="1"/>
        </p:nvGrpSpPr>
        <p:grpSpPr>
          <a:xfrm>
            <a:off x="5463336" y="2250891"/>
            <a:ext cx="1016001" cy="3839220"/>
            <a:chOff x="5510085" y="2250891"/>
            <a:chExt cx="1016001" cy="3839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ED3128-974C-7F4B-BF36-A3836D1725F6}"/>
                </a:ext>
              </a:extLst>
            </p:cNvPr>
            <p:cNvCxnSpPr/>
            <p:nvPr/>
          </p:nvCxnSpPr>
          <p:spPr>
            <a:xfrm>
              <a:off x="6018085" y="2340176"/>
              <a:ext cx="0" cy="3749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D2224CB-5DFF-3D4B-816B-1A44228A23EE}"/>
                </a:ext>
              </a:extLst>
            </p:cNvPr>
            <p:cNvSpPr/>
            <p:nvPr/>
          </p:nvSpPr>
          <p:spPr>
            <a:xfrm>
              <a:off x="5510085" y="2250891"/>
              <a:ext cx="1016001" cy="38100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n-US" sz="1600" kern="0" noProof="0">
                  <a:solidFill>
                    <a:srgbClr val="FFFFFF"/>
                  </a:solidFill>
                  <a:latin typeface="Helvetica Light"/>
                  <a:sym typeface="Helvetica Light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F4516B-8A37-894B-82AE-60204E67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16CE43-CB3C-7544-B05B-0A9F706D6FD8}"/>
              </a:ext>
            </a:extLst>
          </p:cNvPr>
          <p:cNvSpPr/>
          <p:nvPr userDrawn="1"/>
        </p:nvSpPr>
        <p:spPr>
          <a:xfrm>
            <a:off x="0" y="806538"/>
            <a:ext cx="453601" cy="36304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EDEA7C-D9D3-5E4A-A0E6-B7A0ED5E0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599" y="0"/>
            <a:ext cx="7010400" cy="6858000"/>
          </a:xfrm>
          <a:custGeom>
            <a:avLst/>
            <a:gdLst>
              <a:gd name="connsiteX0" fmla="*/ 0 w 7010400"/>
              <a:gd name="connsiteY0" fmla="*/ 0 h 6858000"/>
              <a:gd name="connsiteX1" fmla="*/ 7010400 w 7010400"/>
              <a:gd name="connsiteY1" fmla="*/ 0 h 6858000"/>
              <a:gd name="connsiteX2" fmla="*/ 7010400 w 7010400"/>
              <a:gd name="connsiteY2" fmla="*/ 6858000 h 6858000"/>
              <a:gd name="connsiteX3" fmla="*/ 0 w 7010400"/>
              <a:gd name="connsiteY3" fmla="*/ 6858000 h 6858000"/>
              <a:gd name="connsiteX4" fmla="*/ 0 w 7010400"/>
              <a:gd name="connsiteY4" fmla="*/ 2620396 h 6858000"/>
              <a:gd name="connsiteX5" fmla="*/ 508001 w 7010400"/>
              <a:gd name="connsiteY5" fmla="*/ 2620396 h 6858000"/>
              <a:gd name="connsiteX6" fmla="*/ 508001 w 7010400"/>
              <a:gd name="connsiteY6" fmla="*/ 2239395 h 6858000"/>
              <a:gd name="connsiteX7" fmla="*/ 0 w 7010400"/>
              <a:gd name="connsiteY7" fmla="*/ 22393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58000">
                <a:moveTo>
                  <a:pt x="0" y="0"/>
                </a:moveTo>
                <a:lnTo>
                  <a:pt x="7010400" y="0"/>
                </a:lnTo>
                <a:lnTo>
                  <a:pt x="7010400" y="6858000"/>
                </a:lnTo>
                <a:lnTo>
                  <a:pt x="0" y="6858000"/>
                </a:lnTo>
                <a:lnTo>
                  <a:pt x="0" y="2620396"/>
                </a:lnTo>
                <a:lnTo>
                  <a:pt x="508001" y="2620396"/>
                </a:lnTo>
                <a:lnTo>
                  <a:pt x="508001" y="2239395"/>
                </a:lnTo>
                <a:lnTo>
                  <a:pt x="0" y="223939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F358276-528D-1F4E-804A-4F9FDE93568A}"/>
              </a:ext>
            </a:extLst>
          </p:cNvPr>
          <p:cNvSpPr/>
          <p:nvPr userDrawn="1"/>
        </p:nvSpPr>
        <p:spPr>
          <a:xfrm>
            <a:off x="4673599" y="2239395"/>
            <a:ext cx="1016001" cy="381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kern="0" noProof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6817E56-9BF4-B245-9536-10F7E163D7D9}"/>
              </a:ext>
            </a:extLst>
          </p:cNvPr>
          <p:cNvSpPr/>
          <p:nvPr userDrawn="1"/>
        </p:nvSpPr>
        <p:spPr>
          <a:xfrm>
            <a:off x="581192" y="875830"/>
            <a:ext cx="2540001" cy="25400"/>
          </a:xfrm>
          <a:prstGeom prst="rect">
            <a:avLst/>
          </a:prstGeom>
          <a:solidFill>
            <a:srgbClr val="2428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F758DC-4792-1D42-83A8-ED4E6CD5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720636"/>
            <a:ext cx="3863216" cy="3634317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59246A-0674-144E-84D6-29D5891C0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304660"/>
            <a:ext cx="3863216" cy="1415976"/>
          </a:xfrm>
        </p:spPr>
        <p:txBody>
          <a:bodyPr anchor="t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182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5" r:id="rId3"/>
    <p:sldLayoutId id="2147483676" r:id="rId4"/>
    <p:sldLayoutId id="2147483677" r:id="rId5"/>
    <p:sldLayoutId id="2147483684" r:id="rId6"/>
    <p:sldLayoutId id="2147483678" r:id="rId7"/>
    <p:sldLayoutId id="2147483679" r:id="rId8"/>
    <p:sldLayoutId id="2147483698" r:id="rId9"/>
    <p:sldLayoutId id="2147483697" r:id="rId10"/>
    <p:sldLayoutId id="2147483696" r:id="rId11"/>
    <p:sldLayoutId id="2147483693" r:id="rId12"/>
    <p:sldLayoutId id="2147483694" r:id="rId13"/>
    <p:sldLayoutId id="2147483692" r:id="rId14"/>
    <p:sldLayoutId id="2147483691" r:id="rId15"/>
    <p:sldLayoutId id="2147483689" r:id="rId16"/>
    <p:sldLayoutId id="214748369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http://www.fldoe.org/accountability/accountability-reporting/school-grades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hyperlink" Target="https://gis.hcso.tampa.fl.us/publicgis/crimemappin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A69D-9764-6F43-A39D-17C946E0E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Buying in to a good school?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C4BF9-0712-B24C-9B29-1A941E187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link between house cost and school ratings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7B8315-DECB-4F62-93F8-D5BBFD07C589}"/>
              </a:ext>
            </a:extLst>
          </p:cNvPr>
          <p:cNvSpPr txBox="1">
            <a:spLocks/>
          </p:cNvSpPr>
          <p:nvPr/>
        </p:nvSpPr>
        <p:spPr>
          <a:xfrm>
            <a:off x="935393" y="5921529"/>
            <a:ext cx="10472535" cy="356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2000" dirty="0">
                <a:solidFill>
                  <a:schemeClr val="bg1"/>
                </a:solidFill>
              </a:rPr>
              <a:t>Sam Azhari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pl-PL" sz="2000" dirty="0">
                <a:solidFill>
                  <a:schemeClr val="bg1"/>
                </a:solidFill>
              </a:rPr>
              <a:t>Gregory Brown</a:t>
            </a:r>
            <a:r>
              <a:rPr lang="en-US" sz="2000" dirty="0">
                <a:solidFill>
                  <a:schemeClr val="bg1"/>
                </a:solidFill>
              </a:rPr>
              <a:t>, &amp; </a:t>
            </a:r>
            <a:r>
              <a:rPr lang="pl-PL" sz="2000" dirty="0">
                <a:solidFill>
                  <a:schemeClr val="bg1"/>
                </a:solidFill>
              </a:rPr>
              <a:t>Kim Sommer</a:t>
            </a:r>
          </a:p>
          <a:p>
            <a:pPr algn="r"/>
            <a:endParaRPr lang="pl-P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4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207172"/>
            <a:ext cx="3978194" cy="4336560"/>
          </a:xfrm>
        </p:spPr>
        <p:txBody>
          <a:bodyPr/>
          <a:lstStyle/>
          <a:p>
            <a:r>
              <a:rPr lang="en-US" dirty="0"/>
              <a:t>This interactive map shows school locations (black dots) on a heat layer depicting % of economically disadvantaged students of schools.</a:t>
            </a:r>
          </a:p>
          <a:p>
            <a:r>
              <a:rPr lang="en-US" dirty="0"/>
              <a:t>Hovering over the black dot symbols reveals school name and grade. Clicking on the symbol shows percentage of economically disadvantaged students in that school.</a:t>
            </a:r>
          </a:p>
          <a:p>
            <a:r>
              <a:rPr lang="en-US" dirty="0"/>
              <a:t>The heat layer colors highlight the locations of schools with higher percentages of economically disadvantaged students.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heatmap of Schools with high Percentage of economically disadvantaged students</a:t>
            </a:r>
          </a:p>
        </p:txBody>
      </p:sp>
      <p:pic>
        <p:nvPicPr>
          <p:cNvPr id="7" name="Content Placeholder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38AD698-BA32-426B-9E59-68D027C8B0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4238" y="2207172"/>
            <a:ext cx="6916737" cy="2849851"/>
          </a:xfrm>
        </p:spPr>
      </p:pic>
    </p:spTree>
    <p:extLst>
      <p:ext uri="{BB962C8B-B14F-4D97-AF65-F5344CB8AC3E}">
        <p14:creationId xmlns:p14="http://schemas.microsoft.com/office/powerpoint/2010/main" val="28812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This graph is to show the sum of crimes that had occurred in targeted zip codes over the period of 5 years.</a:t>
            </a:r>
          </a:p>
          <a:p>
            <a:r>
              <a:rPr lang="en-US" dirty="0"/>
              <a:t>A clear trend could be established that crimes had been on the decline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CRIME STATS OVER THE PERIOD OF 5 YEARS of zip code 33613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Icon&#10;&#10;Description automatically generated with medium confidence">
            <a:extLst>
              <a:ext uri="{FF2B5EF4-FFF2-40B4-BE49-F238E27FC236}">
                <a16:creationId xmlns:a16="http://schemas.microsoft.com/office/drawing/2014/main" id="{10826DC2-9C5A-4B4C-8B1C-CD6B5AB6A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489931"/>
            <a:ext cx="4839803" cy="3531405"/>
          </a:xfrm>
        </p:spPr>
      </p:pic>
    </p:spTree>
    <p:extLst>
      <p:ext uri="{BB962C8B-B14F-4D97-AF65-F5344CB8AC3E}">
        <p14:creationId xmlns:p14="http://schemas.microsoft.com/office/powerpoint/2010/main" val="275449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This graph is to show the sum of crimes that had occurred in targeted zip codes over the period of 5 years.</a:t>
            </a:r>
          </a:p>
          <a:p>
            <a:r>
              <a:rPr lang="en-US" dirty="0"/>
              <a:t>A clear trend could be established that crimes had been on the decline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CRIME STATS OVER THE PERIOD OF 5 YEARS of zip code 33556</a:t>
            </a:r>
          </a:p>
        </p:txBody>
      </p:sp>
      <p:pic>
        <p:nvPicPr>
          <p:cNvPr id="11" name="Content Placeholder 10" descr="Icon&#10;&#10;Description automatically generated with low confidence">
            <a:extLst>
              <a:ext uri="{FF2B5EF4-FFF2-40B4-BE49-F238E27FC236}">
                <a16:creationId xmlns:a16="http://schemas.microsoft.com/office/drawing/2014/main" id="{E1AE3790-DDD1-4F6E-AC45-A3A9EBA4C3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489931"/>
            <a:ext cx="4763585" cy="3531405"/>
          </a:xfrm>
        </p:spPr>
      </p:pic>
    </p:spTree>
    <p:extLst>
      <p:ext uri="{BB962C8B-B14F-4D97-AF65-F5344CB8AC3E}">
        <p14:creationId xmlns:p14="http://schemas.microsoft.com/office/powerpoint/2010/main" val="291566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go&#10;&#10;Description automatically generated">
            <a:extLst>
              <a:ext uri="{FF2B5EF4-FFF2-40B4-BE49-F238E27FC236}">
                <a16:creationId xmlns:a16="http://schemas.microsoft.com/office/drawing/2014/main" id="{2DF53E8D-678F-4621-9B8D-2298BCB9A3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7975" y="3069151"/>
            <a:ext cx="4603773" cy="4043618"/>
          </a:xfr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6224" y="1311064"/>
            <a:ext cx="6917210" cy="4467523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r>
              <a:rPr lang="en-US" dirty="0"/>
              <a:t>This graph is A Comparison of the count of crimes committed in each of the zip codes in target,</a:t>
            </a:r>
          </a:p>
          <a:p>
            <a:r>
              <a:rPr lang="en-US" dirty="0"/>
              <a:t>A clear difference in the count of crimes between each of these two Zip Codes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dirty="0"/>
              <a:t>COMPARISON OF CRIMES COUNT BETWEEN BOTH ZIP CODES (33613 &amp; 33556)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0255747-7A2F-4937-B27D-3E577639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9" y="3291557"/>
            <a:ext cx="5031601" cy="33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5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F8A8-8591-46B9-BE04-7BCABFB0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vs. crime count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5CDE9C7-1253-4599-BF67-A06BF393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04" y="1719558"/>
            <a:ext cx="5788407" cy="46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5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B8FE-A19B-49FE-9649-CD82B253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389CA-C6E0-4240-BCBA-5CB67F021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means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24200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06A708-C428-8443-AB48-F60A95FF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956391"/>
            <a:ext cx="3863216" cy="44675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When you’re shopping for a house, you don’t just consider the four walls you’ll be purchasing. In effect, you’re buying into an entire community and everything that comes with it– including the schools.</a:t>
            </a:r>
          </a:p>
          <a:p>
            <a:pPr marL="0" indent="0">
              <a:buNone/>
            </a:pPr>
            <a:r>
              <a:rPr lang="en-US" dirty="0"/>
              <a:t>Through personal experience, we agreed that you have to spend more money on a house if you want your kids go to a higher-rated school. But could we prove that personal experience with the data? Is there actually a correlation between property value in a ZIP code and the quality of the schools in that same area?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B206E8-59BD-1B4C-8912-9A0443F9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0156"/>
          </a:xfrm>
        </p:spPr>
        <p:txBody>
          <a:bodyPr anchor="t">
            <a:normAutofit/>
          </a:bodyPr>
          <a:lstStyle/>
          <a:p>
            <a:r>
              <a:rPr lang="en-US"/>
              <a:t>Finding a house = finding a school</a:t>
            </a:r>
          </a:p>
        </p:txBody>
      </p:sp>
      <p:pic>
        <p:nvPicPr>
          <p:cNvPr id="5" name="Content Placeholder 4" descr="A person and a child walking down a sidewalk&#10;&#10;Description automatically generated with medium confidence">
            <a:extLst>
              <a:ext uri="{FF2B5EF4-FFF2-40B4-BE49-F238E27FC236}">
                <a16:creationId xmlns:a16="http://schemas.microsoft.com/office/drawing/2014/main" id="{928A346E-5B6B-4328-A5E9-802D91632C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2483" y="1956391"/>
            <a:ext cx="5751111" cy="4039755"/>
          </a:xfrm>
        </p:spPr>
      </p:pic>
    </p:spTree>
    <p:extLst>
      <p:ext uri="{BB962C8B-B14F-4D97-AF65-F5344CB8AC3E}">
        <p14:creationId xmlns:p14="http://schemas.microsoft.com/office/powerpoint/2010/main" val="379308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BF800B-2D91-A844-B4B2-97273E94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465F5-4312-2541-8368-01B99B3E96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the correlation between the average property value in an area and the school rating in that area?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 there any other factors that may influence property value or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Does the percentage of economically disadvantaged students in a school population correlate with school rating?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Does the impact of crime on property values reflect onto school ratings?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2" name="Picture Placeholder 11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E8560B46-18E8-4823-B1D5-21DB2D91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940" r="9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85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0A37-D3B1-4BBD-9632-D8EF3755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5C4D6-78CE-4603-B4CA-62793F38A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6012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2A3B-B7AD-40C6-9CC0-4150EF94D0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apple-system"/>
              </a:rPr>
              <a:t>Florida Department of Education: 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http://www.fldoe.org/accountability/accountability-reporting/school-grades/</a:t>
            </a:r>
            <a:r>
              <a:rPr lang="en-US" b="0" i="0" u="none" strike="noStrike" dirty="0">
                <a:effectLst/>
                <a:latin typeface="-apple-system"/>
              </a:rPr>
              <a:t> (Florida Department of Education)</a:t>
            </a:r>
          </a:p>
          <a:p>
            <a:r>
              <a:rPr lang="en-US" dirty="0">
                <a:latin typeface="-apple-system"/>
              </a:rPr>
              <a:t>Google Places API</a:t>
            </a:r>
          </a:p>
          <a:p>
            <a:r>
              <a:rPr lang="en-US" dirty="0">
                <a:latin typeface="-apple-system"/>
              </a:rPr>
              <a:t>Property Value Assessment Data: </a:t>
            </a:r>
            <a:r>
              <a:rPr lang="en-US" b="0" i="0" u="none" strike="noStrike" dirty="0">
                <a:effectLst/>
                <a:latin typeface="Slack-Lato"/>
                <a:hlinkClick r:id="rId3" invalidUrl="ftp://sdrftp03.dor.state.fl.us/Tax Roll Data Files/2020 Final NAL - SDF Files/"/>
              </a:rPr>
              <a:t>ftp://sdrftp03.dor.state.fl.us/Tax%20Roll%20Data%20Files/2020%20Final%20NAL%20-%20SDF%20Files/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dirty="0">
                <a:latin typeface="-apple-system"/>
              </a:rPr>
              <a:t>Hillsborough County Sheriff’s Office : </a:t>
            </a:r>
            <a:r>
              <a:rPr lang="en-US" b="0" i="0" u="none" strike="noStrike" dirty="0">
                <a:effectLst/>
                <a:latin typeface="Slack-Lato"/>
                <a:hlinkClick r:id="rId4"/>
              </a:rPr>
              <a:t>https://gis.hcso.tampa.fl.us/publicgis/crimemapping/</a:t>
            </a:r>
            <a:endParaRPr lang="en-US" u="sng" dirty="0">
              <a:latin typeface="-apple-system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DE2CBB-F26F-4355-8B6E-EF0F96D6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11" name="Content Placeholder 10" descr="Pen pointing to a graph on a screen">
            <a:extLst>
              <a:ext uri="{FF2B5EF4-FFF2-40B4-BE49-F238E27FC236}">
                <a16:creationId xmlns:a16="http://schemas.microsoft.com/office/drawing/2014/main" id="{21FBCC83-0100-4D14-BFD2-9F0717AA9C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81025" y="1956391"/>
            <a:ext cx="3863975" cy="2575354"/>
          </a:xfrm>
        </p:spPr>
      </p:pic>
    </p:spTree>
    <p:extLst>
      <p:ext uri="{BB962C8B-B14F-4D97-AF65-F5344CB8AC3E}">
        <p14:creationId xmlns:p14="http://schemas.microsoft.com/office/powerpoint/2010/main" val="45985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29FE-0B2D-4D45-8D2A-26FECDF1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6FC4-42AC-4799-914B-D0ABBB628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Plots and maps</a:t>
            </a:r>
          </a:p>
        </p:txBody>
      </p:sp>
    </p:spTree>
    <p:extLst>
      <p:ext uri="{BB962C8B-B14F-4D97-AF65-F5344CB8AC3E}">
        <p14:creationId xmlns:p14="http://schemas.microsoft.com/office/powerpoint/2010/main" val="60335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The r- value for this graph is 0.54 (rounded)</a:t>
            </a:r>
          </a:p>
          <a:p>
            <a:r>
              <a:rPr lang="en-US" dirty="0"/>
              <a:t>This r- value is enough to reject the null hypothesis that property value and school rating bear no correlation.</a:t>
            </a:r>
          </a:p>
          <a:p>
            <a:r>
              <a:rPr lang="en-US" dirty="0"/>
              <a:t>As the average property value in a ZIP code increases, so does the school rating, showing that higher-rated schools are found in higher-priced ZIP codes.</a:t>
            </a:r>
          </a:p>
          <a:p>
            <a:endParaRPr lang="en-US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8A987666-B758-43D6-B501-80E5794F2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7896" y="1754592"/>
            <a:ext cx="5865367" cy="4464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vs. school rating</a:t>
            </a:r>
          </a:p>
        </p:txBody>
      </p:sp>
    </p:spTree>
    <p:extLst>
      <p:ext uri="{BB962C8B-B14F-4D97-AF65-F5344CB8AC3E}">
        <p14:creationId xmlns:p14="http://schemas.microsoft.com/office/powerpoint/2010/main" val="254566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087354"/>
            <a:ext cx="3978194" cy="4336560"/>
          </a:xfrm>
        </p:spPr>
        <p:txBody>
          <a:bodyPr/>
          <a:lstStyle/>
          <a:p>
            <a:r>
              <a:rPr lang="en-US" dirty="0"/>
              <a:t>This interactive map shows school locations (black dots) on a heat layer depicting average property value of an area.</a:t>
            </a:r>
          </a:p>
          <a:p>
            <a:r>
              <a:rPr lang="en-US" dirty="0"/>
              <a:t>Hovering over the black dot symbols reveals school name and grade. Clicking on the symbol shows average property value of that ZIP.</a:t>
            </a:r>
          </a:p>
          <a:p>
            <a:r>
              <a:rPr lang="en-US" dirty="0"/>
              <a:t>Map enables exploration of schools in an area and provides information on a per-school basis.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value heatmap</a:t>
            </a:r>
          </a:p>
        </p:txBody>
      </p:sp>
      <p:pic>
        <p:nvPicPr>
          <p:cNvPr id="8" name="Content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C2D6A43-BC10-4938-953C-FC288DA74E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94238" y="2087354"/>
            <a:ext cx="6916737" cy="2845830"/>
          </a:xfrm>
        </p:spPr>
      </p:pic>
    </p:spTree>
    <p:extLst>
      <p:ext uri="{BB962C8B-B14F-4D97-AF65-F5344CB8AC3E}">
        <p14:creationId xmlns:p14="http://schemas.microsoft.com/office/powerpoint/2010/main" val="237405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4CE45-17EF-4DD8-8FCE-1D53FACC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144108"/>
            <a:ext cx="3978194" cy="4336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percent of economically disadvantaged students represents the percentage of a school’s population that is made up of students who qualify for free or reduced lunch.</a:t>
            </a:r>
          </a:p>
          <a:p>
            <a:r>
              <a:rPr lang="en-US" dirty="0"/>
              <a:t>The r- value for this graph is 0.67 (rounded)</a:t>
            </a:r>
          </a:p>
          <a:p>
            <a:r>
              <a:rPr lang="en-US" dirty="0"/>
              <a:t>This r- value is enough to reject the null hypothesis that the percentage of economically disadvantaged students in a school and school rating bear no correlation.</a:t>
            </a:r>
          </a:p>
          <a:p>
            <a:r>
              <a:rPr lang="en-US" dirty="0"/>
              <a:t>As the percentage of economically disadvantage students increases, school rating decreases, i.e., a school with a high percentage of economically disadvantaged students is less likely to have a high rating.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4FA2-C6F3-4098-B9F9-B6EDB57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Percent economically disadvantaged students vs. school rating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7CE2AB-C32C-4639-91EC-053FE7D293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8450" y="1835106"/>
            <a:ext cx="6113463" cy="4458487"/>
          </a:xfrm>
        </p:spPr>
      </p:pic>
    </p:spTree>
    <p:extLst>
      <p:ext uri="{BB962C8B-B14F-4D97-AF65-F5344CB8AC3E}">
        <p14:creationId xmlns:p14="http://schemas.microsoft.com/office/powerpoint/2010/main" val="19918022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1_Win32_AS_v4" id="{AE3810B2-EB50-490A-9B4E-9FA07A4550C3}" vid="{D5F0F717-C359-4A2D-BDB0-CA99CA6877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C43B05-D266-4257-98DE-FF9D8CEDAE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B17DF47-B23F-4BE1-BFEA-606A2B2788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35A0B9-5F49-415F-9BEE-591FDACE98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712</TotalTime>
  <Words>771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Helvetica Light</vt:lpstr>
      <vt:lpstr>Slack-Lato</vt:lpstr>
      <vt:lpstr>Arial</vt:lpstr>
      <vt:lpstr>Calibri</vt:lpstr>
      <vt:lpstr>Garamond</vt:lpstr>
      <vt:lpstr>Wingdings 2</vt:lpstr>
      <vt:lpstr>DividendVTI</vt:lpstr>
      <vt:lpstr>Buying in to a good school?</vt:lpstr>
      <vt:lpstr>Finding a house = finding a school</vt:lpstr>
      <vt:lpstr>Our questions</vt:lpstr>
      <vt:lpstr>Data exploration and cleanup</vt:lpstr>
      <vt:lpstr>Data sources</vt:lpstr>
      <vt:lpstr>Data visualization</vt:lpstr>
      <vt:lpstr>Property value vs. school rating</vt:lpstr>
      <vt:lpstr>Property value heatmap</vt:lpstr>
      <vt:lpstr>Percent economically disadvantaged students vs. school rating</vt:lpstr>
      <vt:lpstr>heatmap of Schools with high Percentage of economically disadvantaged students</vt:lpstr>
      <vt:lpstr>CRIME STATS OVER THE PERIOD OF 5 YEARS of zip code 33613 </vt:lpstr>
      <vt:lpstr>CRIME STATS OVER THE PERIOD OF 5 YEARS of zip code 33556</vt:lpstr>
      <vt:lpstr>COMPARISON OF CRIMES COUNT BETWEEN BOTH ZIP CODES (33613 &amp; 33556)</vt:lpstr>
      <vt:lpstr>Property value vs. crime count</vt:lpstr>
      <vt:lpstr>Implications of the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Buying in to a good school?</dc:title>
  <dc:creator>Kim Sommer</dc:creator>
  <cp:lastModifiedBy>Kim Sommer</cp:lastModifiedBy>
  <cp:revision>27</cp:revision>
  <dcterms:created xsi:type="dcterms:W3CDTF">2021-02-10T16:21:47Z</dcterms:created>
  <dcterms:modified xsi:type="dcterms:W3CDTF">2021-02-12T00:30:44Z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